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  <p:sldId id="260" r:id="rId7"/>
    <p:sldId id="259" r:id="rId8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3948A-C12F-4EE5-925C-498AC2DB7C1C}" v="1" dt="2023-02-28T07:26:00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54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Belfiore" userId="532b8d56-2e98-43ae-b9c2-0c2629b921f4" providerId="ADAL" clId="{428A5E73-F68E-423B-A65F-B1BE5FBBE3D1}"/>
    <pc:docChg chg="modSld">
      <pc:chgData name="Stefano Belfiore" userId="532b8d56-2e98-43ae-b9c2-0c2629b921f4" providerId="ADAL" clId="{428A5E73-F68E-423B-A65F-B1BE5FBBE3D1}" dt="2023-02-28T07:26:00.750" v="7"/>
      <pc:docMkLst>
        <pc:docMk/>
      </pc:docMkLst>
      <pc:sldChg chg="modSp">
        <pc:chgData name="Stefano Belfiore" userId="532b8d56-2e98-43ae-b9c2-0c2629b921f4" providerId="ADAL" clId="{428A5E73-F68E-423B-A65F-B1BE5FBBE3D1}" dt="2023-02-28T07:26:00.750" v="7"/>
        <pc:sldMkLst>
          <pc:docMk/>
          <pc:sldMk cId="942536724" sldId="259"/>
        </pc:sldMkLst>
        <pc:graphicFrameChg chg="mod modGraphic">
          <ac:chgData name="Stefano Belfiore" userId="532b8d56-2e98-43ae-b9c2-0c2629b921f4" providerId="ADAL" clId="{428A5E73-F68E-423B-A65F-B1BE5FBBE3D1}" dt="2023-02-28T07:26:00.750" v="7"/>
          <ac:graphicFrameMkLst>
            <pc:docMk/>
            <pc:sldMk cId="942536724" sldId="259"/>
            <ac:graphicFrameMk id="4" creationId="{D0B2E48B-562C-47B7-AE8B-C2161EA5909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E319-462F-4250-94FC-D980C83F1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59DDD-EF4B-46F5-ADF9-73E9D4DA4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4B60C-DC29-436D-813E-EDC7F9B39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5861F-958F-48A9-9B8A-34A834EDD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5641F-88D3-41A9-9C53-7DE9184C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3120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026D1-669F-4CEC-807F-61014326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5DF06-BEA3-4D13-BD5F-18894254D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58883-BF2C-44C4-B2D0-B200EEBE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90DC3-3738-42F9-BC4B-1E64183C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34A8E-0C8B-48FF-B238-F0107EE9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9617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D5003B-0693-43FB-B4B9-2728E9BBF4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3EFF5-D0B9-4BB7-B037-9459BA5DF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E0AD3-DB50-431D-8794-24E85D68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99184-9AA3-4A8F-B649-9D9AABCB7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20A82-DC77-4DC9-BB6A-FD979EC7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354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12CD8-CB7A-4318-9DAF-BC9116A0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51EF5-21B5-4BB7-890D-980EA352F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106E9-6055-4D3C-A532-7FC0773BB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1472-98BB-449C-846F-082066CD2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CFD0D-5E91-4372-9339-576BC3CE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7448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B691D-15D0-4A2D-904E-A04890C6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2710F-A998-45DF-86A2-6265BDF68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6B963-FA66-471A-B063-A6AC97F5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8FC90-E9BE-45E7-8AD4-D56664159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73F3D-333D-49C8-9BB1-C53614B7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0320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8FD3F-2D83-4D97-AC26-22E424D7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62CE7-01D2-4542-8565-03AB83155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5DAA4-AEAD-40EC-94D4-BDDBD4EB5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FF5F8-C337-49B9-9870-9F1FA954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32C4D-BED5-40BA-B053-83EE3AFEF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463FD-FBD3-46BD-B8EE-4F0AC8AD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6880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E7052-F60D-4A35-A898-25265379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32DD6-F7DD-43B9-81C7-C9D433869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3B4A2-D096-4D26-8159-CD5EB30BD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D33FAC-0303-46E8-973D-71F3A29AB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9A19C-F3FE-4832-8713-BAC23FA74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3CB604-A47D-4FCA-B2A8-A82BF8EB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7C1E52-2CFA-49D3-B909-AC463297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97D89-3156-4EA8-AD09-77BFADAC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4263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6EC3-F178-480E-8DA3-2443F253A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F917E-A3C7-4031-8A20-543F07222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BDD67-4061-479A-A742-C1792975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846D6-9136-4C44-A60A-8A3782E8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51215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1CDC25-D991-4CBE-80C5-B4DE06F85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3ADF55-A6E5-4DA3-B0A1-383E3200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02052-DD12-4E39-AD7B-A34432B5D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26047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CA973-B6B0-4B12-9BB2-2F1CD5C4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F73A5-86D5-48F8-AE67-288527C14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91074-3C70-4D92-B754-563842E6A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07AE4-C59B-4398-914C-74218F59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16D87-2512-4ACA-AE0F-07BB1EE6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2DBE7-89F4-4F61-9DCE-310F6C44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97391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504A-B8F5-497A-AC85-1DFF9457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CFEE0-61C4-4202-9C4F-EABE201F5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DAC6C-57CD-4A01-8CC3-0BDC61C6C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43BED-2FA3-46F4-89B3-5841E4DE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6C3DF-C610-4AA3-80D2-8665DDB9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1C4AB-6EA3-4DF1-B9C1-2DE57499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8151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C141A-C69C-49A7-9401-114F081D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73E8C-C75A-4899-A33D-6E113B924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744C0-5AB9-4ED0-B5D6-6D1C6D532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4F5AA-DECD-4961-8648-5CF8350BE381}" type="datetimeFigureOut">
              <a:rPr lang="en-CH" smtClean="0"/>
              <a:t>28/02/2023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B3A35-2D68-4B87-9B33-A50EDCB1F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3B9C8-AF72-46A7-A0F8-4D610FC33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28454-A6F1-46E5-8FD9-3E2FC37129FD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5384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D7065-424D-4A26-B662-B78C7B347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19"/>
            <a:ext cx="10515600" cy="1020417"/>
          </a:xfrm>
        </p:spPr>
        <p:txBody>
          <a:bodyPr>
            <a:noAutofit/>
          </a:bodyPr>
          <a:lstStyle/>
          <a:p>
            <a:r>
              <a:rPr lang="en-US" sz="2800" b="1" dirty="0"/>
              <a:t>Documents having received pre-session proposals for amendments 1/4</a:t>
            </a:r>
            <a:br>
              <a:rPr lang="en-US" sz="2800" b="1" dirty="0"/>
            </a:br>
            <a:r>
              <a:rPr lang="en-US" sz="2000" b="1" dirty="0"/>
              <a:t>Shaded in green are documents recommended for adoption without debate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In red are proposals received after the publication of the work-in progress document</a:t>
            </a:r>
            <a:endParaRPr lang="en-CH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B2E48B-562C-47B7-AE8B-C2161EA590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57116"/>
              </p:ext>
            </p:extLst>
          </p:nvPr>
        </p:nvGraphicFramePr>
        <p:xfrm>
          <a:off x="838200" y="1080055"/>
          <a:ext cx="10515597" cy="5623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7183">
                  <a:extLst>
                    <a:ext uri="{9D8B030D-6E8A-4147-A177-3AD203B41FA5}">
                      <a16:colId xmlns:a16="http://schemas.microsoft.com/office/drawing/2014/main" val="3101732206"/>
                    </a:ext>
                  </a:extLst>
                </a:gridCol>
                <a:gridCol w="2425144">
                  <a:extLst>
                    <a:ext uri="{9D8B030D-6E8A-4147-A177-3AD203B41FA5}">
                      <a16:colId xmlns:a16="http://schemas.microsoft.com/office/drawing/2014/main" val="3581269440"/>
                    </a:ext>
                  </a:extLst>
                </a:gridCol>
                <a:gridCol w="1643270">
                  <a:extLst>
                    <a:ext uri="{9D8B030D-6E8A-4147-A177-3AD203B41FA5}">
                      <a16:colId xmlns:a16="http://schemas.microsoft.com/office/drawing/2014/main" val="910811240"/>
                    </a:ext>
                  </a:extLst>
                </a:gridCol>
              </a:tblGrid>
              <a:tr h="306312">
                <a:tc>
                  <a:txBody>
                    <a:bodyPr/>
                    <a:lstStyle/>
                    <a:p>
                      <a:r>
                        <a:rPr lang="en-US" sz="1500" b="1" dirty="0"/>
                        <a:t>Document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Proponent(s)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Status</a:t>
                      </a:r>
                      <a:endParaRPr lang="en-CH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050924"/>
                  </a:ext>
                </a:extLst>
              </a:tr>
              <a:tr h="306312">
                <a:tc>
                  <a:txBody>
                    <a:bodyPr/>
                    <a:lstStyle/>
                    <a:p>
                      <a:r>
                        <a:rPr lang="en-US" sz="1500" dirty="0"/>
                        <a:t>3.1(1) - Ice Forecasting Competency Framework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P. </a:t>
                      </a:r>
                      <a:r>
                        <a:rPr lang="en-US" sz="1500" dirty="0" err="1"/>
                        <a:t>Endersby</a:t>
                      </a:r>
                      <a:r>
                        <a:rPr lang="en-US" sz="1500" dirty="0"/>
                        <a:t> (corr.)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i="1" dirty="0">
                          <a:solidFill>
                            <a:srgbClr val="3333FF"/>
                          </a:solidFill>
                        </a:rPr>
                        <a:t>Will be corrected</a:t>
                      </a:r>
                      <a:endParaRPr lang="en-CH" sz="1500" i="1" dirty="0">
                        <a:solidFill>
                          <a:srgbClr val="3333FF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17067"/>
                  </a:ext>
                </a:extLst>
              </a:tr>
              <a:tr h="529084">
                <a:tc>
                  <a:txBody>
                    <a:bodyPr/>
                    <a:lstStyle/>
                    <a:p>
                      <a:r>
                        <a:rPr lang="en-US" sz="1500" dirty="0"/>
                        <a:t>3.1(2) - Tropical Cyclone Forecaster Competency Framework, Annex III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/>
                        <a:t>M. </a:t>
                      </a:r>
                      <a:r>
                        <a:rPr lang="fr-FR" sz="1500" dirty="0" err="1"/>
                        <a:t>Obayashi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/>
                        <a:t>Work-in-</a:t>
                      </a:r>
                      <a:r>
                        <a:rPr lang="fr-FR" sz="1500" dirty="0" err="1"/>
                        <a:t>progress</a:t>
                      </a:r>
                      <a:r>
                        <a:rPr lang="fr-FR" sz="1500" dirty="0"/>
                        <a:t> (23 </a:t>
                      </a:r>
                      <a:r>
                        <a:rPr lang="fr-FR" sz="1500" dirty="0" err="1"/>
                        <a:t>Feb</a:t>
                      </a:r>
                      <a:r>
                        <a:rPr lang="fr-FR" sz="1500" dirty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732112"/>
                  </a:ext>
                </a:extLst>
              </a:tr>
              <a:tr h="974629">
                <a:tc>
                  <a:txBody>
                    <a:bodyPr/>
                    <a:lstStyle/>
                    <a:p>
                      <a:r>
                        <a:rPr lang="en-US" sz="1500" dirty="0"/>
                        <a:t>3.1(3) - Review of BIP-M and BIP-MT (Part VI and Appendix A of Vol. I) of the Technical Regulations (WMO-No. 49)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Hong Kong, China in response to CL 00743/2023/S/SERCOM-2 </a:t>
                      </a:r>
                    </a:p>
                    <a:p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V. Schwarz (French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</a:rPr>
                        <a:t>vers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.)</a:t>
                      </a:r>
                      <a:endParaRPr lang="en-CH" sz="15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/>
                        <a:t>Work-in-</a:t>
                      </a:r>
                      <a:r>
                        <a:rPr lang="fr-FR" sz="1500" dirty="0" err="1"/>
                        <a:t>progress</a:t>
                      </a:r>
                      <a:r>
                        <a:rPr lang="fr-FR" sz="1500" dirty="0"/>
                        <a:t> (23 </a:t>
                      </a:r>
                      <a:r>
                        <a:rPr lang="fr-FR" sz="1500" dirty="0" err="1"/>
                        <a:t>Feb</a:t>
                      </a:r>
                      <a:r>
                        <a:rPr lang="fr-FR" sz="15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i="1" dirty="0">
                          <a:solidFill>
                            <a:srgbClr val="3333FF"/>
                          </a:solidFill>
                        </a:rPr>
                        <a:t>Will </a:t>
                      </a:r>
                      <a:r>
                        <a:rPr lang="fr-FR" sz="1500" i="1" dirty="0" err="1">
                          <a:solidFill>
                            <a:srgbClr val="3333FF"/>
                          </a:solidFill>
                        </a:rPr>
                        <a:t>be</a:t>
                      </a:r>
                      <a:r>
                        <a:rPr lang="fr-FR" sz="1500" i="1" dirty="0">
                          <a:solidFill>
                            <a:srgbClr val="3333FF"/>
                          </a:solidFill>
                        </a:rPr>
                        <a:t> </a:t>
                      </a:r>
                      <a:r>
                        <a:rPr lang="fr-FR" sz="1500" i="1" dirty="0" err="1">
                          <a:solidFill>
                            <a:srgbClr val="3333FF"/>
                          </a:solidFill>
                        </a:rPr>
                        <a:t>corrected</a:t>
                      </a:r>
                      <a:endParaRPr lang="fr-FR" sz="1500" i="1" dirty="0">
                        <a:solidFill>
                          <a:srgbClr val="3333FF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165297"/>
                  </a:ext>
                </a:extLst>
              </a:tr>
              <a:tr h="306312">
                <a:tc>
                  <a:txBody>
                    <a:bodyPr/>
                    <a:lstStyle/>
                    <a:p>
                      <a:r>
                        <a:rPr lang="en-US" sz="1500" dirty="0"/>
                        <a:t>3.1(6) – Update of Guide to Agricultural Meteorological Practices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fr-FR" sz="1500" dirty="0" err="1">
                          <a:solidFill>
                            <a:schemeClr val="tx1"/>
                          </a:solidFill>
                        </a:rPr>
                        <a:t>López</a:t>
                      </a:r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 (corr.)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1" dirty="0">
                          <a:solidFill>
                            <a:srgbClr val="3333FF"/>
                          </a:solidFill>
                        </a:rPr>
                        <a:t>Will be corrected</a:t>
                      </a:r>
                      <a:endParaRPr lang="en-CH" sz="1500" i="1" dirty="0">
                        <a:solidFill>
                          <a:srgbClr val="3333FF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442592"/>
                  </a:ext>
                </a:extLst>
              </a:tr>
              <a:tr h="529084">
                <a:tc>
                  <a:txBody>
                    <a:bodyPr/>
                    <a:lstStyle/>
                    <a:p>
                      <a:r>
                        <a:rPr lang="en-US" sz="1500" dirty="0"/>
                        <a:t>3.1(7) - Services for aviation – Update to WMO guides in aeronautical meteorological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A. Laing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1" dirty="0">
                          <a:solidFill>
                            <a:srgbClr val="3333FF"/>
                          </a:solidFill>
                        </a:rPr>
                        <a:t>To be included in the future</a:t>
                      </a:r>
                      <a:endParaRPr lang="en-CH" sz="1500" i="1" dirty="0">
                        <a:solidFill>
                          <a:srgbClr val="3333FF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158617"/>
                  </a:ext>
                </a:extLst>
              </a:tr>
              <a:tr h="398887">
                <a:tc>
                  <a:txBody>
                    <a:bodyPr/>
                    <a:lstStyle/>
                    <a:p>
                      <a:r>
                        <a:rPr lang="en-US" sz="1500" dirty="0"/>
                        <a:t>3.1(9) - Fourth edition of the Guide to Climatological Practices (WMO-No. 100)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V. Schwarz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Work-in-progress (27 Feb)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172130"/>
                  </a:ext>
                </a:extLst>
              </a:tr>
              <a:tr h="1197401">
                <a:tc>
                  <a:txBody>
                    <a:bodyPr/>
                    <a:lstStyle/>
                    <a:p>
                      <a:r>
                        <a:rPr lang="en-US" sz="1500" dirty="0"/>
                        <a:t>3.1(10) - WMO Guide for National Meteorological and Hydrological Services in Support of National Multi-Hazard Early Warning Systems, Procedures, Coordination Mechanisms, and Services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D. Campbell</a:t>
                      </a:r>
                    </a:p>
                    <a:p>
                      <a:r>
                        <a:rPr lang="en-US" sz="1500" dirty="0"/>
                        <a:t>K. 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Graham</a:t>
                      </a:r>
                    </a:p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M. Obayashi (corr.)</a:t>
                      </a:r>
                    </a:p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PRA I</a:t>
                      </a:r>
                    </a:p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en-US" sz="1500" dirty="0" err="1">
                          <a:solidFill>
                            <a:schemeClr val="tx1"/>
                          </a:solidFill>
                        </a:rPr>
                        <a:t>Shumakov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Work-in-progress (27 Feb)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184012"/>
                  </a:ext>
                </a:extLst>
              </a:tr>
              <a:tr h="751857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3.1(11) D2 - Implementation Plan for the Methodology for Cataloguing Hazardous Events (WHO-CHE) with Annexes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K. Graham </a:t>
                      </a:r>
                    </a:p>
                    <a:p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S. </a:t>
                      </a:r>
                      <a:r>
                        <a:rPr lang="fr-FR" sz="1500" dirty="0" err="1">
                          <a:solidFill>
                            <a:schemeClr val="tx1"/>
                          </a:solidFill>
                        </a:rPr>
                        <a:t>Tajbakhsh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PRA I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Work-in-progress (27 Feb)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02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92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B2E48B-562C-47B7-AE8B-C2161EA590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090757"/>
              </p:ext>
            </p:extLst>
          </p:nvPr>
        </p:nvGraphicFramePr>
        <p:xfrm>
          <a:off x="838203" y="1202414"/>
          <a:ext cx="10515597" cy="541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67936">
                  <a:extLst>
                    <a:ext uri="{9D8B030D-6E8A-4147-A177-3AD203B41FA5}">
                      <a16:colId xmlns:a16="http://schemas.microsoft.com/office/drawing/2014/main" val="3101732206"/>
                    </a:ext>
                  </a:extLst>
                </a:gridCol>
                <a:gridCol w="2004391">
                  <a:extLst>
                    <a:ext uri="{9D8B030D-6E8A-4147-A177-3AD203B41FA5}">
                      <a16:colId xmlns:a16="http://schemas.microsoft.com/office/drawing/2014/main" val="3581269440"/>
                    </a:ext>
                  </a:extLst>
                </a:gridCol>
                <a:gridCol w="1643270">
                  <a:extLst>
                    <a:ext uri="{9D8B030D-6E8A-4147-A177-3AD203B41FA5}">
                      <a16:colId xmlns:a16="http://schemas.microsoft.com/office/drawing/2014/main" val="910811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b="1" dirty="0"/>
                        <a:t>Document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Proponent(s)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Status</a:t>
                      </a:r>
                      <a:endParaRPr lang="en-CH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050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3.1(12) - Global Multi-Hazard Alert System Framework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D. Campbell</a:t>
                      </a:r>
                    </a:p>
                    <a:p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PRA I</a:t>
                      </a:r>
                      <a:endParaRPr lang="en-CH" sz="15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Work-in-progress (23 Feb)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783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3.1(13) - WMO Coordination Mechanism Implementation Plan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/>
                        <a:t>H.-D. Yoo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879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3.1(18) - Recommendations of EC-PHORS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D. Campbell</a:t>
                      </a:r>
                    </a:p>
                    <a:p>
                      <a:r>
                        <a:rPr lang="en-US" sz="1500" dirty="0"/>
                        <a:t>P. </a:t>
                      </a:r>
                      <a:r>
                        <a:rPr lang="en-US" sz="1500" dirty="0" err="1"/>
                        <a:t>Endersby</a:t>
                      </a:r>
                      <a:endParaRPr lang="en-US" sz="1500" dirty="0"/>
                    </a:p>
                    <a:p>
                      <a:r>
                        <a:rPr lang="en-US" sz="1500" dirty="0"/>
                        <a:t>A. Johnson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/>
                        <a:t>Work-in-</a:t>
                      </a:r>
                      <a:r>
                        <a:rPr lang="fr-FR" sz="1500" dirty="0" err="1"/>
                        <a:t>progress</a:t>
                      </a:r>
                      <a:r>
                        <a:rPr lang="fr-FR" sz="1500" dirty="0"/>
                        <a:t> (24 </a:t>
                      </a:r>
                      <a:r>
                        <a:rPr lang="fr-FR" sz="1500" dirty="0" err="1"/>
                        <a:t>Feb</a:t>
                      </a:r>
                      <a:r>
                        <a:rPr lang="fr-FR" sz="1500" dirty="0"/>
                        <a:t>)</a:t>
                      </a:r>
                    </a:p>
                    <a:p>
                      <a:r>
                        <a:rPr lang="fr-FR" sz="1500" dirty="0">
                          <a:solidFill>
                            <a:srgbClr val="3333FF"/>
                          </a:solidFill>
                        </a:rPr>
                        <a:t>Draft 2 in </a:t>
                      </a:r>
                      <a:r>
                        <a:rPr lang="fr-FR" sz="1500" dirty="0" err="1">
                          <a:solidFill>
                            <a:srgbClr val="3333FF"/>
                          </a:solidFill>
                        </a:rPr>
                        <a:t>preparation</a:t>
                      </a:r>
                      <a:endParaRPr lang="fr-FR" sz="1500" dirty="0">
                        <a:solidFill>
                          <a:srgbClr val="3333FF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761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3.2(1) - Amendments to the Manual on the WMO Integrated Global Observing System (WMO-No. 1160) and Annex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D. Campbell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(24 Feb)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5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3.2(2) - Guide to the WMO Integrated Global Observing System (WMO-No. 1165)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M. Obayashi (corr.)</a:t>
                      </a:r>
                      <a:endParaRPr lang="en-CH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Work-in-progress (24 Feb)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619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3.2(3) - Guide to the Global Basic Observing Network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A. Johnson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Work-in-progress (24 Feb)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140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3.2(13) - Amendments to the Manual on GDPFS (WMO No. 485) jointly proposed by INFCOM and SERCOM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P. Enderby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(24 Feb)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52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3.2(14) - Publication and translation of the Guide to Operational Weather Radar Best Practices (WMO-No. ##)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G. Zhuang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1" dirty="0">
                          <a:solidFill>
                            <a:srgbClr val="3333FF"/>
                          </a:solidFill>
                        </a:rPr>
                        <a:t>Clarified</a:t>
                      </a:r>
                      <a:endParaRPr lang="en-CH" sz="1500" i="1" dirty="0">
                        <a:solidFill>
                          <a:srgbClr val="3333FF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717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3.2(18) - Improving Climate Observations, Annex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/>
                        <a:t>H.-D. Yoo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6729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AC8A6CFE-C6AC-4E6E-8DA9-E6ABFBBFDCD1}"/>
              </a:ext>
            </a:extLst>
          </p:cNvPr>
          <p:cNvSpPr txBox="1">
            <a:spLocks/>
          </p:cNvSpPr>
          <p:nvPr/>
        </p:nvSpPr>
        <p:spPr>
          <a:xfrm>
            <a:off x="838200" y="99392"/>
            <a:ext cx="10515600" cy="10204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Documents having received pre-session proposals for amendments 2/4</a:t>
            </a:r>
            <a:br>
              <a:rPr lang="en-US" sz="2800" b="1" dirty="0"/>
            </a:br>
            <a:r>
              <a:rPr lang="en-US" sz="2000" b="1" dirty="0"/>
              <a:t>Shaded in green are documents recommended for adoption without debate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In red are proposals received after the publication of the work-in progress document</a:t>
            </a:r>
            <a:endParaRPr lang="en-CH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B2E48B-562C-47B7-AE8B-C2161EA590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1998"/>
              </p:ext>
            </p:extLst>
          </p:nvPr>
        </p:nvGraphicFramePr>
        <p:xfrm>
          <a:off x="838203" y="1202414"/>
          <a:ext cx="10515597" cy="404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67936">
                  <a:extLst>
                    <a:ext uri="{9D8B030D-6E8A-4147-A177-3AD203B41FA5}">
                      <a16:colId xmlns:a16="http://schemas.microsoft.com/office/drawing/2014/main" val="3101732206"/>
                    </a:ext>
                  </a:extLst>
                </a:gridCol>
                <a:gridCol w="2004391">
                  <a:extLst>
                    <a:ext uri="{9D8B030D-6E8A-4147-A177-3AD203B41FA5}">
                      <a16:colId xmlns:a16="http://schemas.microsoft.com/office/drawing/2014/main" val="3581269440"/>
                    </a:ext>
                  </a:extLst>
                </a:gridCol>
                <a:gridCol w="1643270">
                  <a:extLst>
                    <a:ext uri="{9D8B030D-6E8A-4147-A177-3AD203B41FA5}">
                      <a16:colId xmlns:a16="http://schemas.microsoft.com/office/drawing/2014/main" val="910811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b="1" dirty="0"/>
                        <a:t>Document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Proponent(s)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Status</a:t>
                      </a:r>
                      <a:endParaRPr lang="en-CH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050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3.2(19) - Implementation plan update of the WMO Information System 2.0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/>
                        <a:t>H.-D. Yoo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/>
                        <a:t>D. Konate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/>
                        <a:t>Work-in-</a:t>
                      </a:r>
                      <a:r>
                        <a:rPr lang="fr-FR" sz="1500" dirty="0" err="1"/>
                        <a:t>progress</a:t>
                      </a:r>
                      <a:r>
                        <a:rPr lang="fr-FR" sz="1500" dirty="0"/>
                        <a:t> (27 </a:t>
                      </a:r>
                      <a:r>
                        <a:rPr lang="fr-FR" sz="1500" err="1"/>
                        <a:t>Feb</a:t>
                      </a:r>
                      <a:r>
                        <a:rPr lang="fr-FR" sz="1500"/>
                        <a:t>)</a:t>
                      </a:r>
                      <a:endParaRPr lang="fr-FR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09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3.2(21) - Regional Marine Instrument </a:t>
                      </a:r>
                      <a:r>
                        <a:rPr lang="en-US" sz="1500" dirty="0" err="1"/>
                        <a:t>Centres</a:t>
                      </a:r>
                      <a:r>
                        <a:rPr lang="en-US" sz="1500" dirty="0"/>
                        <a:t> – Updated Terms of Reference, Governance And Assessment Process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Secretariat in consultation with IOC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(24 Feb)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4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3.2(22) - Regional Instrument </a:t>
                      </a:r>
                      <a:r>
                        <a:rPr lang="en-US" sz="1500" dirty="0" err="1"/>
                        <a:t>Centres</a:t>
                      </a:r>
                      <a:r>
                        <a:rPr lang="en-US" sz="1500" dirty="0"/>
                        <a:t> (RICs)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PRA I 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136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3.3(3) - Revised Terms of Reference of the Research Board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President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H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975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3.4(1) - Recommendations of Capacity Development Panel (CDP)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G. Zhuang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H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0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3.4(2) - Enhancement of the Community Platform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P. </a:t>
                      </a:r>
                      <a:r>
                        <a:rPr lang="en-US" sz="1500" dirty="0" err="1"/>
                        <a:t>Endersby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Work-in-progress (27 Feb)</a:t>
                      </a:r>
                      <a:endParaRPr lang="en-CH" sz="15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818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3.4(3) - Reconfirmation of WMO Regional Training </a:t>
                      </a:r>
                      <a:r>
                        <a:rPr lang="en-US" sz="1500" dirty="0" err="1"/>
                        <a:t>Centres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Secretariat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(24 Feb)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899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3.4(4) - Public-Private engagement: Regional Open Consultative Platform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K. Graham </a:t>
                      </a:r>
                      <a:endParaRPr lang="en-CH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H" sz="15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464833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AC8A6CFE-C6AC-4E6E-8DA9-E6ABFBBFDCD1}"/>
              </a:ext>
            </a:extLst>
          </p:cNvPr>
          <p:cNvSpPr txBox="1">
            <a:spLocks/>
          </p:cNvSpPr>
          <p:nvPr/>
        </p:nvSpPr>
        <p:spPr>
          <a:xfrm>
            <a:off x="838200" y="99392"/>
            <a:ext cx="10515600" cy="10204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Documents having received pre-session proposals for amendments 3/4</a:t>
            </a:r>
            <a:br>
              <a:rPr lang="en-US" sz="2800" b="1" dirty="0"/>
            </a:br>
            <a:r>
              <a:rPr lang="en-US" sz="2000" b="1" dirty="0"/>
              <a:t>Shaded in green are documents recommended for adoption without debate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In red are proposals received after the publication of the work-in progress document</a:t>
            </a:r>
            <a:endParaRPr lang="en-CH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3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0B2E48B-562C-47B7-AE8B-C2161EA590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203229"/>
              </p:ext>
            </p:extLst>
          </p:nvPr>
        </p:nvGraphicFramePr>
        <p:xfrm>
          <a:off x="838203" y="1112963"/>
          <a:ext cx="10515597" cy="522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67936">
                  <a:extLst>
                    <a:ext uri="{9D8B030D-6E8A-4147-A177-3AD203B41FA5}">
                      <a16:colId xmlns:a16="http://schemas.microsoft.com/office/drawing/2014/main" val="3101732206"/>
                    </a:ext>
                  </a:extLst>
                </a:gridCol>
                <a:gridCol w="2004391">
                  <a:extLst>
                    <a:ext uri="{9D8B030D-6E8A-4147-A177-3AD203B41FA5}">
                      <a16:colId xmlns:a16="http://schemas.microsoft.com/office/drawing/2014/main" val="3581269440"/>
                    </a:ext>
                  </a:extLst>
                </a:gridCol>
                <a:gridCol w="1643270">
                  <a:extLst>
                    <a:ext uri="{9D8B030D-6E8A-4147-A177-3AD203B41FA5}">
                      <a16:colId xmlns:a16="http://schemas.microsoft.com/office/drawing/2014/main" val="910811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b="1" dirty="0"/>
                        <a:t>Document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Proponent(s)</a:t>
                      </a:r>
                      <a:endParaRPr lang="en-CH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Status</a:t>
                      </a:r>
                      <a:endParaRPr lang="en-CH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050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4(2) - UN Early Warning for All Initiative Follow-up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P. </a:t>
                      </a:r>
                      <a:r>
                        <a:rPr lang="en-US" sz="1500" dirty="0" err="1"/>
                        <a:t>Endersby</a:t>
                      </a:r>
                      <a:endParaRPr lang="en-US" sz="15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K. 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Graham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A. Johnson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M. Obayashi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RA III </a:t>
                      </a:r>
                      <a:r>
                        <a:rPr lang="en-US" sz="1500" dirty="0" err="1">
                          <a:solidFill>
                            <a:schemeClr val="tx1"/>
                          </a:solidFill>
                        </a:rPr>
                        <a:t>Hydr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. Adviser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RA IV </a:t>
                      </a:r>
                      <a:r>
                        <a:rPr lang="en-US" sz="1500" dirty="0" err="1">
                          <a:solidFill>
                            <a:schemeClr val="tx1"/>
                          </a:solidFill>
                        </a:rPr>
                        <a:t>Hydr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1500">
                          <a:solidFill>
                            <a:schemeClr val="tx1"/>
                          </a:solidFill>
                        </a:rPr>
                        <a:t>Adviser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(27 Feb)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3333FF"/>
                          </a:solidFill>
                        </a:rPr>
                        <a:t>Draft 2 in preparation</a:t>
                      </a:r>
                      <a:endParaRPr lang="en-CH" sz="1500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79497"/>
                  </a:ext>
                </a:extLst>
              </a:tr>
              <a:tr h="458084">
                <a:tc>
                  <a:txBody>
                    <a:bodyPr/>
                    <a:lstStyle/>
                    <a:p>
                      <a:r>
                        <a:rPr lang="en-US" sz="1500" dirty="0"/>
                        <a:t>4(3) - WMO-coordinated Global Greenhouse Gas Monitoring Infrastructure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P. </a:t>
                      </a:r>
                      <a:r>
                        <a:rPr lang="en-US" sz="1500" dirty="0" err="1"/>
                        <a:t>Endersby</a:t>
                      </a:r>
                      <a:endParaRPr lang="en-US" sz="15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K. Graham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A. Johnson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M. Obayashi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G. Zhuang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(27 Feb)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3333FF"/>
                          </a:solidFill>
                        </a:rPr>
                        <a:t>Drafting Committee</a:t>
                      </a:r>
                      <a:endParaRPr lang="en-CH" sz="1500" dirty="0">
                        <a:solidFill>
                          <a:srgbClr val="3333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630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4(4) - WMO contribution to the UN 2023 Water Conference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K. </a:t>
                      </a:r>
                      <a:r>
                        <a:rPr lang="en-US" sz="1500"/>
                        <a:t>Graham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H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580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6(1) - Actions emanating from the evaluation of the WMO governance reform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M. Obayashi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(27 Feb)</a:t>
                      </a:r>
                      <a:endParaRPr lang="en-CH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382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6(2) - Review of Regional Offices and regional structures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P. </a:t>
                      </a:r>
                      <a:r>
                        <a:rPr lang="en-US" sz="1500" dirty="0" err="1"/>
                        <a:t>Endersby</a:t>
                      </a:r>
                      <a:endParaRPr lang="en-US" sz="15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M. Obayashi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First Vice-President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S. </a:t>
                      </a:r>
                      <a:r>
                        <a:rPr lang="en-US" sz="1500" dirty="0" err="1"/>
                        <a:t>Tajbakhsh</a:t>
                      </a:r>
                      <a:endParaRPr lang="en-US" sz="15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G. Zhuang</a:t>
                      </a:r>
                      <a:endParaRPr lang="en-CH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Work-in-progress (27 Feb)</a:t>
                      </a:r>
                      <a:endParaRPr lang="en-CH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997402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AC8A6CFE-C6AC-4E6E-8DA9-E6ABFBBFDCD1}"/>
              </a:ext>
            </a:extLst>
          </p:cNvPr>
          <p:cNvSpPr txBox="1">
            <a:spLocks/>
          </p:cNvSpPr>
          <p:nvPr/>
        </p:nvSpPr>
        <p:spPr>
          <a:xfrm>
            <a:off x="838200" y="99392"/>
            <a:ext cx="10515600" cy="10204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Documents having received pre-session proposals for amendments 4/4</a:t>
            </a:r>
            <a:br>
              <a:rPr lang="en-US" sz="2800" b="1" dirty="0"/>
            </a:br>
            <a:r>
              <a:rPr lang="en-US" sz="2000" b="1" dirty="0"/>
              <a:t>Shaded in green are documents recommended for adoption without debate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In red are proposals received after the publication of the work-in progress document</a:t>
            </a:r>
            <a:endParaRPr lang="en-CH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536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EA3B2FB217C2448A3BE9B5C63C519E" ma:contentTypeVersion="0" ma:contentTypeDescription="Create a new document." ma:contentTypeScope="" ma:versionID="d83e6662f567ca1bbd4bbb1863837a0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7827A9-28E6-48C5-9C06-52A3FF7D62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610ECA-6A9B-4E0C-BF21-70883B08111F}"/>
</file>

<file path=customXml/itemProps3.xml><?xml version="1.0" encoding="utf-8"?>
<ds:datastoreItem xmlns:ds="http://schemas.openxmlformats.org/officeDocument/2006/customXml" ds:itemID="{655D26CC-6824-4464-A6E5-E30754C03EE7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5e341866-7c71-43e7-8f34-3402d2b4f504"/>
    <ds:schemaRef ds:uri="8ec0b821-9e03-4938-aec6-1dcf2ecf3e10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756</Words>
  <Application>Microsoft Office PowerPoint</Application>
  <PresentationFormat>Widescreen</PresentationFormat>
  <Paragraphs>127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Documents having received pre-session proposals for amendments 1/4 Shaded in green are documents recommended for adoption without debate In red are proposals received after the publication of the work-in progress document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 Belfiore</dc:creator>
  <cp:lastModifiedBy>Stefano Belfiore</cp:lastModifiedBy>
  <cp:revision>5</cp:revision>
  <dcterms:created xsi:type="dcterms:W3CDTF">2023-02-22T08:22:45Z</dcterms:created>
  <dcterms:modified xsi:type="dcterms:W3CDTF">2023-02-28T07:26:02Z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0x0101003BEA3B2FB217C2448A3BE9B5C63C519E</vt:lpwstr>
  </property>
</Properties>
</file>